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1" r:id="rId3"/>
    <p:sldId id="270" r:id="rId4"/>
    <p:sldId id="275" r:id="rId5"/>
    <p:sldId id="277" r:id="rId6"/>
    <p:sldId id="276" r:id="rId7"/>
    <p:sldId id="280" r:id="rId8"/>
    <p:sldId id="278" r:id="rId9"/>
    <p:sldId id="282" r:id="rId10"/>
    <p:sldId id="28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CC5E"/>
    <a:srgbClr val="C98C11"/>
    <a:srgbClr val="DC9912"/>
    <a:srgbClr val="ECA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9" autoAdjust="0"/>
    <p:restoredTop sz="94374" autoAdjust="0"/>
  </p:normalViewPr>
  <p:slideViewPr>
    <p:cSldViewPr>
      <p:cViewPr>
        <p:scale>
          <a:sx n="150" d="100"/>
          <a:sy n="150" d="100"/>
        </p:scale>
        <p:origin x="-34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F501C-2386-4656-9DC6-085F42819FFE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8CF52-0B86-485A-88E1-9257EA79E3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57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Здравствуйте, уважаемая комиссия, уважаемые слушатели. Моя работа</a:t>
            </a:r>
            <a:r>
              <a:rPr lang="ru-RU" baseline="0" dirty="0" smtClean="0"/>
              <a:t> посвящена изучению экспрессии генов антимикробных пептидов…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8CF52-0B86-485A-88E1-9257EA79E37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13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Мною были использованы</a:t>
            </a:r>
            <a:r>
              <a:rPr lang="ru-RU" baseline="0" dirty="0" smtClean="0"/>
              <a:t> следующие методы исследования.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8CF52-0B86-485A-88E1-9257EA79E37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09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75520" y="476672"/>
            <a:ext cx="853716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НАУКИ ВЫСШЕГО ОБРАЗОВАНИЯ </a:t>
            </a:r>
          </a:p>
          <a:p>
            <a:pPr algn="ctr">
              <a:lnSpc>
                <a:spcPct val="115000"/>
              </a:lnSpc>
            </a:pPr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РОССИЙСКОЙ ФЕДЕРАЦИИ</a:t>
            </a:r>
          </a:p>
          <a:p>
            <a:pPr algn="ctr">
              <a:lnSpc>
                <a:spcPct val="115000"/>
              </a:lnSpc>
            </a:pPr>
            <a:r>
              <a:rPr lang="ru-RU" dirty="0"/>
              <a:t>Московский государственный технический университет имени Н. Э. Баумана</a:t>
            </a:r>
          </a:p>
          <a:p>
            <a:pPr algn="ctr">
              <a:lnSpc>
                <a:spcPct val="115000"/>
              </a:lnSpc>
            </a:pPr>
            <a:r>
              <a:rPr lang="ru-RU" dirty="0"/>
              <a:t> (национальный исследовательский университет)</a:t>
            </a:r>
          </a:p>
          <a:p>
            <a:pPr algn="ctr">
              <a:lnSpc>
                <a:spcPct val="115000"/>
              </a:lnSpc>
            </a:pPr>
            <a:endParaRPr lang="ru-RU" sz="16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9336" y="2492896"/>
            <a:ext cx="118813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3">
                    <a:lumMod val="50000"/>
                  </a:schemeClr>
                </a:solidFill>
              </a:rPr>
              <a:t>ВЫПУСКНАЯ КВАЛИФИКАЦИОННАЯ РАБОТА </a:t>
            </a:r>
          </a:p>
          <a:p>
            <a:pPr algn="ctr"/>
            <a:r>
              <a:rPr lang="ru-RU" sz="2400" b="1" dirty="0">
                <a:solidFill>
                  <a:schemeClr val="accent3">
                    <a:lumMod val="50000"/>
                  </a:schemeClr>
                </a:solidFill>
              </a:rPr>
              <a:t>по курсу «</a:t>
            </a:r>
            <a:r>
              <a:rPr lang="ru-RU" sz="2400" b="1" dirty="0" err="1">
                <a:solidFill>
                  <a:schemeClr val="accent3">
                    <a:lumMod val="50000"/>
                  </a:schemeClr>
                </a:solidFill>
              </a:rPr>
              <a:t>Data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accent3">
                    <a:lumMod val="50000"/>
                  </a:schemeClr>
                </a:solidFill>
              </a:rPr>
              <a:t>Science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</a:rPr>
              <a:t>»</a:t>
            </a:r>
          </a:p>
          <a:p>
            <a:pPr algn="ctr"/>
            <a:endParaRPr lang="ru-RU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ru-RU" sz="2400" b="1" dirty="0">
                <a:solidFill>
                  <a:schemeClr val="accent3">
                    <a:lumMod val="50000"/>
                  </a:schemeClr>
                </a:solidFill>
              </a:rPr>
              <a:t>ПРОГНОЗИРОВАНИЕ КОНЕЧНЫХ СВОЙСТ НОВЫХ 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</a:rPr>
              <a:t>МАТЕРИАЛОВ</a:t>
            </a:r>
          </a:p>
          <a:p>
            <a:pPr algn="ctr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</a:rPr>
              <a:t>(КОМПОЗИЦИОННЫХ МАТЕРИАЛОВ)</a:t>
            </a:r>
          </a:p>
          <a:p>
            <a:r>
              <a:rPr lang="ru-RU" sz="2400" b="1" dirty="0">
                <a:solidFill>
                  <a:srgbClr val="0070C0"/>
                </a:solidFill>
              </a:rPr>
              <a:t> </a:t>
            </a:r>
          </a:p>
          <a:p>
            <a:r>
              <a:rPr lang="ru-RU" sz="2400" b="1" dirty="0">
                <a:solidFill>
                  <a:srgbClr val="002060"/>
                </a:solidFill>
              </a:rPr>
              <a:t> </a:t>
            </a:r>
          </a:p>
          <a:p>
            <a:endParaRPr lang="ru-RU" b="1" dirty="0">
              <a:solidFill>
                <a:srgbClr val="002060"/>
              </a:solidFill>
            </a:endParaRPr>
          </a:p>
          <a:p>
            <a:r>
              <a:rPr lang="ru-RU" b="1" dirty="0">
                <a:solidFill>
                  <a:srgbClr val="002060"/>
                </a:solidFill>
              </a:rPr>
              <a:t> </a:t>
            </a:r>
          </a:p>
          <a:p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b="1" dirty="0" smtClean="0">
                <a:solidFill>
                  <a:srgbClr val="002060"/>
                </a:solidFill>
              </a:rPr>
              <a:t>                                                                                                                 ДОКЛАДЧИК: ЧАМИАШВИЛИ </a:t>
            </a:r>
            <a:r>
              <a:rPr lang="ru-RU" b="1" dirty="0">
                <a:solidFill>
                  <a:srgbClr val="002060"/>
                </a:solidFill>
              </a:rPr>
              <a:t>МИХАИЛ ГОВАДОВИЧ </a:t>
            </a:r>
          </a:p>
          <a:p>
            <a:pPr algn="ctr"/>
            <a:r>
              <a:rPr lang="ru-RU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endParaRPr lang="ru-RU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 smtClean="0">
                <a:solidFill>
                  <a:schemeClr val="accent3">
                    <a:lumMod val="50000"/>
                  </a:schemeClr>
                </a:solidFill>
              </a:rPr>
              <a:t>СПАСИБО ЗА ВНИМАНИЕ!</a:t>
            </a:r>
            <a:endParaRPr lang="ru-RU" sz="6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ЦЕЛИ И ЗАДАЧИ КВАЛИФИКАЦИОННОЙ РАБОТЫ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4785396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endParaRPr lang="ru-RU" b="1" dirty="0" smtClean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endParaRPr lang="ru-RU" b="1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ru-RU" b="1" dirty="0" smtClean="0">
                <a:solidFill>
                  <a:srgbClr val="0070C0"/>
                </a:solidFill>
              </a:rPr>
              <a:t>ЦЕЛЬ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/>
              <a:t>– продемонстрировать знания и навыки в области </a:t>
            </a:r>
            <a:r>
              <a:rPr lang="en-US" dirty="0"/>
              <a:t>Data Science</a:t>
            </a:r>
            <a:r>
              <a:rPr lang="ru-RU" dirty="0"/>
              <a:t>, машинного обучения, баз данных, </a:t>
            </a:r>
            <a:r>
              <a:rPr lang="ru-RU" dirty="0" err="1"/>
              <a:t>нейросетей</a:t>
            </a:r>
            <a:r>
              <a:rPr lang="ru-RU" dirty="0"/>
              <a:t> и больших чисел, которые были сформированы в период прохождения обучения на квалификационном </a:t>
            </a:r>
            <a:r>
              <a:rPr lang="ru-RU" dirty="0" smtClean="0"/>
              <a:t>курсе.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i="1" dirty="0">
                <a:solidFill>
                  <a:schemeClr val="accent3">
                    <a:lumMod val="50000"/>
                  </a:schemeClr>
                </a:solidFill>
              </a:rPr>
              <a:t>В данной работе </a:t>
            </a:r>
            <a:r>
              <a:rPr lang="ru-RU" i="1" dirty="0" smtClean="0">
                <a:solidFill>
                  <a:schemeClr val="accent3">
                    <a:lumMod val="50000"/>
                  </a:schemeClr>
                </a:solidFill>
              </a:rPr>
              <a:t>проводился </a:t>
            </a:r>
            <a:r>
              <a:rPr lang="ru-RU" i="1" dirty="0">
                <a:solidFill>
                  <a:schemeClr val="accent3">
                    <a:lumMod val="50000"/>
                  </a:schemeClr>
                </a:solidFill>
              </a:rPr>
              <a:t>анализ зависимости отдельных характеристик (‘Модуль упругости при растяжении’ и ‘Прочность при растяжении’, а также, ‘Соотношение матрица-наполнитель’) от других параметров. Проведенный анализ позволяет написать различные алгоритмы, позволяющие предсказывать данные характеристики без практических опытных исследований. Данный подход экономит время </a:t>
            </a:r>
            <a:r>
              <a:rPr lang="ru-RU" i="1" dirty="0" smtClean="0">
                <a:solidFill>
                  <a:schemeClr val="accent3">
                    <a:lumMod val="50000"/>
                  </a:schemeClr>
                </a:solidFill>
              </a:rPr>
              <a:t>и ресурсы.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 smtClean="0">
                <a:solidFill>
                  <a:srgbClr val="0070C0"/>
                </a:solidFill>
              </a:rPr>
              <a:t>ЗАДАЧИ:</a:t>
            </a:r>
          </a:p>
          <a:p>
            <a:pPr lvl="0" algn="just"/>
            <a:r>
              <a:rPr lang="ru-RU" dirty="0" smtClean="0"/>
              <a:t>Провести </a:t>
            </a:r>
            <a:r>
              <a:rPr lang="ru-RU" dirty="0"/>
              <a:t>разведочный анализ и предобработку предложенных данных.</a:t>
            </a:r>
          </a:p>
          <a:p>
            <a:pPr lvl="0" algn="just"/>
            <a:r>
              <a:rPr lang="ru-RU" dirty="0"/>
              <a:t>Написать алгоритмы регрессии, предсказывающие целевой параметр для прогноза модуля упругости при растяжении и прочности при растяжении, от разных признаков. Оценить точность модели на тренировочном и тестовом </a:t>
            </a:r>
            <a:r>
              <a:rPr lang="ru-RU" dirty="0" err="1"/>
              <a:t>датасете</a:t>
            </a:r>
            <a:r>
              <a:rPr lang="ru-RU" dirty="0"/>
              <a:t>. </a:t>
            </a:r>
          </a:p>
          <a:p>
            <a:pPr lvl="0" algn="just"/>
            <a:r>
              <a:rPr lang="ru-RU" dirty="0"/>
              <a:t>Подобрать лучшие </a:t>
            </a:r>
            <a:r>
              <a:rPr lang="ru-RU" dirty="0" err="1"/>
              <a:t>гиперпараметры</a:t>
            </a:r>
            <a:r>
              <a:rPr lang="ru-RU" dirty="0"/>
              <a:t> для алгоритмов, методом поиска </a:t>
            </a:r>
            <a:r>
              <a:rPr lang="ru-RU" dirty="0" err="1"/>
              <a:t>гридсач</a:t>
            </a:r>
            <a:r>
              <a:rPr lang="ru-RU" dirty="0"/>
              <a:t>. </a:t>
            </a:r>
          </a:p>
          <a:p>
            <a:pPr lvl="0" algn="just"/>
            <a:r>
              <a:rPr lang="ru-RU" dirty="0"/>
              <a:t>Создать </a:t>
            </a:r>
            <a:r>
              <a:rPr lang="ru-RU" dirty="0" err="1"/>
              <a:t>Пайплан</a:t>
            </a:r>
            <a:r>
              <a:rPr lang="ru-RU" dirty="0"/>
              <a:t>, позволяющий  автоматизировать, стандартные процессы.</a:t>
            </a:r>
          </a:p>
          <a:p>
            <a:pPr lvl="0" algn="just"/>
            <a:r>
              <a:rPr lang="ru-RU" dirty="0"/>
              <a:t>Написать нейронную сеть, которая будет рекомендовать соотношение матрица-наполнитель. Оценить точность прогноза на тренировочном и тестовом </a:t>
            </a:r>
            <a:r>
              <a:rPr lang="ru-RU" dirty="0" err="1"/>
              <a:t>датасете</a:t>
            </a:r>
            <a:r>
              <a:rPr lang="ru-RU" dirty="0"/>
              <a:t>. </a:t>
            </a:r>
          </a:p>
          <a:p>
            <a:pPr lvl="0" algn="just"/>
            <a:r>
              <a:rPr lang="ru-RU" dirty="0"/>
              <a:t>Разработать приложение с интерфейсом командной строки, которое будет выдавать один или два прогноза.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3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5384106" y="3126417"/>
            <a:ext cx="6459999" cy="359505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Выбросы данных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8200" y="5085"/>
            <a:ext cx="7543800" cy="7596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3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ПЕРВИЧНЫЙ НАЛИЗ  ДАННЫХ </a:t>
            </a:r>
            <a:endParaRPr lang="ru-RU" sz="3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0AEF1-569B-445B-9AFC-51F6B28D2A8C}" type="slidenum">
              <a:rPr lang="ru-RU"/>
              <a:pPr>
                <a:defRPr/>
              </a:pPr>
              <a:t>3</a:t>
            </a:fld>
            <a:endParaRPr lang="ru-RU"/>
          </a:p>
        </p:txBody>
      </p:sp>
      <p:grpSp>
        <p:nvGrpSpPr>
          <p:cNvPr id="27" name="Группа 26"/>
          <p:cNvGrpSpPr/>
          <p:nvPr/>
        </p:nvGrpSpPr>
        <p:grpSpPr>
          <a:xfrm>
            <a:off x="308492" y="321963"/>
            <a:ext cx="4832721" cy="6169796"/>
            <a:chOff x="327174" y="186555"/>
            <a:chExt cx="4832721" cy="616979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327175" y="2803179"/>
              <a:ext cx="4760714" cy="35531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27174" y="186555"/>
              <a:ext cx="4832721" cy="252236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69" y="332657"/>
              <a:ext cx="4680519" cy="220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Рисунок 9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727" b="2931"/>
            <a:stretch/>
          </p:blipFill>
          <p:spPr bwMode="auto">
            <a:xfrm>
              <a:off x="2379988" y="1115046"/>
              <a:ext cx="1915812" cy="1369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07369" y="186555"/>
              <a:ext cx="3707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Загрузка и объединение двух дата сетов</a:t>
              </a:r>
              <a:endParaRPr lang="ru-RU" sz="1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 rotWithShape="1">
            <a:blip r:embed="rId5"/>
            <a:srcRect l="-1707" t="1464" r="4982" b="-1310"/>
            <a:stretch/>
          </p:blipFill>
          <p:spPr>
            <a:xfrm>
              <a:off x="407369" y="3296814"/>
              <a:ext cx="4544690" cy="2980627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471189" y="2819759"/>
              <a:ext cx="4526876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Описание дата сета,  </a:t>
              </a:r>
              <a:r>
                <a:rPr lang="ru-RU" sz="10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отсутствие дубликатов, пропусков, пропущенных значений, все данные имеют числовую характеристику </a:t>
              </a:r>
              <a:endParaRPr lang="ru-RU" sz="10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932588" y="3292265"/>
            <a:ext cx="542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нтерактивный график выбросов </a:t>
            </a:r>
            <a:r>
              <a:rPr lang="ru-RU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ящик </a:t>
            </a:r>
            <a:r>
              <a:rPr lang="ru-RU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усами" </a:t>
            </a:r>
            <a:endParaRPr lang="ru-RU" sz="1400" dirty="0" smtClean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гистограммы </a:t>
            </a:r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распределения данных</a:t>
            </a:r>
            <a:endParaRPr lang="ru-RU" sz="14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8915" y="739498"/>
            <a:ext cx="6083485" cy="67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 данных с помощью 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Matplotlibs</a:t>
            </a:r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400" dirty="0" err="1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  <a:r>
              <a:rPr lang="ru-RU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</a:t>
            </a:r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Subplot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4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384106" y="645366"/>
            <a:ext cx="6459999" cy="23503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284" y="717859"/>
            <a:ext cx="4743665" cy="15884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21408" y="2204216"/>
            <a:ext cx="1842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Гистограмма распределения, </a:t>
            </a:r>
          </a:p>
          <a:p>
            <a:pPr algn="ctr"/>
            <a:r>
              <a:rPr 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</a:t>
            </a:r>
            <a:r>
              <a:rPr lang="ru-RU" alt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близко </a:t>
            </a:r>
            <a:r>
              <a:rPr lang="ru-RU" altLang="ru-RU" sz="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 </a:t>
            </a:r>
            <a:r>
              <a:rPr lang="ru-RU" alt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нормальному</a:t>
            </a:r>
          </a:p>
          <a:p>
            <a:pPr algn="ctr"/>
            <a:r>
              <a:rPr lang="ru-RU" alt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распределению</a:t>
            </a:r>
            <a:r>
              <a:rPr lang="ru-RU" alt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исключение </a:t>
            </a:r>
          </a:p>
          <a:p>
            <a:pPr algn="ctr"/>
            <a:r>
              <a:rPr lang="ru-RU" alt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угол </a:t>
            </a:r>
            <a:r>
              <a:rPr lang="ru-RU" altLang="ru-RU" sz="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нашивки</a:t>
            </a:r>
            <a:endParaRPr lang="ru-RU" sz="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9772" y="229926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Тепловая карта корреляций </a:t>
            </a:r>
          </a:p>
          <a:p>
            <a:pPr algn="ctr"/>
            <a:r>
              <a:rPr lang="ru-RU" sz="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разными методами </a:t>
            </a:r>
            <a:endParaRPr lang="ru-RU" sz="9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3631" y="2230621"/>
            <a:ext cx="1238699" cy="365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Попарные графики</a:t>
            </a:r>
          </a:p>
          <a:p>
            <a:pPr algn="ctr"/>
            <a:r>
              <a:rPr lang="ru-RU" sz="1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рассеяния точек</a:t>
            </a:r>
          </a:p>
        </p:txBody>
      </p: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0" y="124234"/>
            <a:ext cx="4648200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472" y="720860"/>
            <a:ext cx="1184123" cy="15854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944" y="3858939"/>
            <a:ext cx="5990456" cy="28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79376" y="301402"/>
            <a:ext cx="5616624" cy="622394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ub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5321" y="218298"/>
            <a:ext cx="6048672" cy="114300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Предобработка данных исключение выбросов</a:t>
            </a:r>
            <a:endParaRPr lang="ru-RU" sz="32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32" b="9699"/>
          <a:stretch/>
        </p:blipFill>
        <p:spPr>
          <a:xfrm>
            <a:off x="534363" y="3805786"/>
            <a:ext cx="5542495" cy="2575543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713315" y="1041275"/>
            <a:ext cx="5104692" cy="2603750"/>
            <a:chOff x="711766" y="1038542"/>
            <a:chExt cx="5259898" cy="2932949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3"/>
            <a:srcRect l="5960" t="13940" r="21144" b="8630"/>
            <a:stretch/>
          </p:blipFill>
          <p:spPr>
            <a:xfrm>
              <a:off x="711766" y="1038542"/>
              <a:ext cx="4900264" cy="2745389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5323592" y="3325739"/>
              <a:ext cx="648072" cy="64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5582" y="358977"/>
            <a:ext cx="374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Диаграммы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ящик с усами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ru-RU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4266" y="789798"/>
            <a:ext cx="187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</a:rPr>
              <a:t>с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ru-RU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выбросами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377" y="3639278"/>
            <a:ext cx="2261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удалением выбросов</a:t>
            </a:r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21" y="1668449"/>
            <a:ext cx="5288915" cy="362013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72064" y="5445224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Объединили 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 дата сета в одну таблицу (1023х13). </a:t>
            </a:r>
            <a:r>
              <a:rPr lang="ru-RU" sz="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помощью проверки на уникальность, значения в столбце “Угол нашивки” трансформировали из градусов 0 и 90 в числа 0 и 1, </a:t>
            </a:r>
            <a:r>
              <a:rPr lang="ru-RU" sz="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затем изменили для единообразия данных в </a:t>
            </a:r>
            <a:r>
              <a:rPr lang="en-US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</a:t>
            </a:r>
            <a:r>
              <a:rPr lang="en-US" sz="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Используя метод </a:t>
            </a:r>
            <a:r>
              <a:rPr lang="ru-RU" sz="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  удалось очисть </a:t>
            </a:r>
            <a:r>
              <a:rPr lang="ru-RU" sz="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 </a:t>
            </a:r>
            <a:r>
              <a:rPr lang="ru-RU" sz="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подтвердили это методам визуализации с помощью интерактивных бокс-плотов. В очищенном </a:t>
            </a:r>
            <a:r>
              <a:rPr lang="ru-RU" sz="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осталось 922 строки и 13 столбцов. </a:t>
            </a:r>
            <a:r>
              <a:rPr lang="ru-RU" sz="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 построенных корреляционных матриц, попарных графиков рассеяния точек, проанализировали зависимости между переменными, и убедились, что они отсутствуют. </a:t>
            </a:r>
          </a:p>
        </p:txBody>
      </p:sp>
    </p:spTree>
    <p:extLst>
      <p:ext uri="{BB962C8B-B14F-4D97-AF65-F5344CB8AC3E}">
        <p14:creationId xmlns:p14="http://schemas.microsoft.com/office/powerpoint/2010/main" val="25997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5711"/>
            <a:ext cx="9131542" cy="1143000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accent3">
                    <a:lumMod val="50000"/>
                  </a:schemeClr>
                </a:solidFill>
              </a:rPr>
              <a:t>ПРОГНОЗИРОВАНИЕ ПРИ </a:t>
            </a:r>
            <a:r>
              <a:rPr lang="ru-RU" sz="3200" b="1" dirty="0" smtClean="0">
                <a:solidFill>
                  <a:schemeClr val="accent3">
                    <a:lumMod val="50000"/>
                  </a:schemeClr>
                </a:solidFill>
              </a:rPr>
              <a:t>ПОМОЩИ</a:t>
            </a:r>
            <a:br>
              <a:rPr lang="ru-RU" sz="3200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ru-RU" sz="32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ru-RU" sz="3200" b="1" dirty="0" smtClean="0">
                <a:solidFill>
                  <a:schemeClr val="accent3">
                    <a:lumMod val="50000"/>
                  </a:schemeClr>
                </a:solidFill>
              </a:rPr>
              <a:t>                   АЛГОРИТМОВ</a:t>
            </a:r>
            <a:r>
              <a:rPr lang="ru-RU" sz="3200" dirty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ru-RU" sz="3200" dirty="0">
                <a:solidFill>
                  <a:schemeClr val="accent3">
                    <a:lumMod val="50000"/>
                  </a:schemeClr>
                </a:solidFill>
              </a:rPr>
            </a:br>
            <a:endParaRPr lang="ru-RU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119336" y="140508"/>
            <a:ext cx="11240288" cy="6350325"/>
            <a:chOff x="119336" y="140508"/>
            <a:chExt cx="11240288" cy="6350325"/>
          </a:xfrm>
        </p:grpSpPr>
        <p:pic>
          <p:nvPicPr>
            <p:cNvPr id="8" name="Рисунок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3458737"/>
              <a:ext cx="3571555" cy="3032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Рисунок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632" y="2536620"/>
              <a:ext cx="3247987" cy="291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Рисунок 10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957" y="140508"/>
              <a:ext cx="2910667" cy="2463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Рисунок 1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260" y="3788725"/>
              <a:ext cx="3307988" cy="2449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Рисунок 9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147" y="908872"/>
              <a:ext cx="3040657" cy="2879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Рисунок 6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082" y="2034671"/>
              <a:ext cx="2920699" cy="269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Рисунок 5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8" y="698953"/>
              <a:ext cx="3240360" cy="27639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Рисунок 12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657" r="5663" b="8189"/>
          <a:stretch/>
        </p:blipFill>
        <p:spPr bwMode="auto">
          <a:xfrm>
            <a:off x="7902601" y="5215530"/>
            <a:ext cx="3457023" cy="1519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61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ПОДБОР ГИПЕРПАРАМЕТРОВ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9" y="908720"/>
            <a:ext cx="10081120" cy="482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71464" y="5949280"/>
            <a:ext cx="9721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Факторный 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проводили применяя метод РСА для нахождения зависимости между переменными и понижения размерности данных. Следует отметить, что данные действия проводились с целью исследования работы данного метода и подтверждение ранее полученных результатов. Метод РСА не установил зависимости и не выделил Главные компоненты. Возможность понизить размерность данных отсутствует.</a:t>
            </a:r>
          </a:p>
        </p:txBody>
      </p:sp>
    </p:spTree>
    <p:extLst>
      <p:ext uri="{BB962C8B-B14F-4D97-AF65-F5344CB8AC3E}">
        <p14:creationId xmlns:p14="http://schemas.microsoft.com/office/powerpoint/2010/main" val="18647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274638"/>
            <a:ext cx="10742984" cy="70609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ПАЙПЛАН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40" y="980728"/>
            <a:ext cx="10225136" cy="4896544"/>
          </a:xfrm>
          <a:prstGeom prst="rect">
            <a:avLst/>
          </a:prstGeom>
          <a:noFill/>
          <a:ln w="28575" cmpd="sng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39616" y="6165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07569" y="6203171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0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Показали </a:t>
            </a:r>
            <a:r>
              <a:rPr lang="ru-RU" sz="1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ru-RU" sz="10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Пайплайна</a:t>
            </a:r>
            <a:r>
              <a:rPr lang="ru-RU" sz="1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машинном обучении. В нашем случае не совсем удалось раскрыть возможности </a:t>
            </a:r>
            <a:r>
              <a:rPr lang="ru-RU" sz="10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Пайплайн</a:t>
            </a:r>
            <a:r>
              <a:rPr lang="ru-RU" sz="1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000" b="1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sz="10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sz="1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использовались кодировщики и за пределы метода выносилась Нормализация, из-за получения неудовлетворительного результата.</a:t>
            </a:r>
          </a:p>
        </p:txBody>
      </p:sp>
    </p:spTree>
    <p:extLst>
      <p:ext uri="{BB962C8B-B14F-4D97-AF65-F5344CB8AC3E}">
        <p14:creationId xmlns:p14="http://schemas.microsoft.com/office/powerpoint/2010/main" val="11288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НЕЙРОННАЯ СЕТЬ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9" y="332656"/>
            <a:ext cx="3038128" cy="24772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1" y="2816593"/>
            <a:ext cx="3168353" cy="29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75" y="898367"/>
            <a:ext cx="3168352" cy="266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25" y="3477899"/>
            <a:ext cx="2788544" cy="224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7" y="793241"/>
            <a:ext cx="4576996" cy="283490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3594558"/>
            <a:ext cx="2952328" cy="201393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260340" y="5725151"/>
            <a:ext cx="7992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Написана 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для прогнозирования Соотношения Матрица-наполнитель. </a:t>
            </a:r>
            <a:r>
              <a:rPr lang="ru-RU" sz="1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Были 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написаны 12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различной конфигурации для сравнения результатов работы. </a:t>
            </a:r>
            <a:r>
              <a:rPr lang="ru-RU" sz="1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Изменялись 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следующие параметры (кол-во слоев, кол-во нейронов, функции активации,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оптимайзеры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наличие слоев 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функции CALLBACK</a:t>
            </a:r>
            <a:r>
              <a:rPr lang="ru-RU" sz="1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Работа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оценивалась метрикой MSE, строились графики функции потерь на тестовых и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валидационных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выборках, визуализировались тестовые и прогнозные значения. Исходя из полученных результатов можно сказать о посредственной работе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 дальнейшая работа по настройке параметров </a:t>
            </a:r>
            <a:r>
              <a:rPr lang="ru-RU" sz="1000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</a:t>
            </a:r>
            <a:r>
              <a:rPr lang="ru-RU" sz="1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изменение архитектуры, понимание процессов, проходящих внутри нее позволит улучшить результаты. </a:t>
            </a:r>
          </a:p>
        </p:txBody>
      </p:sp>
    </p:spTree>
    <p:extLst>
      <p:ext uri="{BB962C8B-B14F-4D97-AF65-F5344CB8AC3E}">
        <p14:creationId xmlns:p14="http://schemas.microsoft.com/office/powerpoint/2010/main" val="9804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ЗАКЛЮЧЕНИЕ И ВЫВОДЫ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620689"/>
            <a:ext cx="11103024" cy="5976664"/>
          </a:xfrm>
        </p:spPr>
        <p:txBody>
          <a:bodyPr>
            <a:noAutofit/>
          </a:bodyPr>
          <a:lstStyle/>
          <a:p>
            <a:pPr lvl="0" algn="just">
              <a:buFont typeface="+mj-lt"/>
              <a:buAutoNum type="arabicPeriod"/>
            </a:pP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Объединили два дата сета в одну таблицу (1023х13). В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помощью проверки на уникальность, значения в столбце “Угол нашивки” трансформировали из градусов 0 и 90 в числа 0 и 1, а затем изменили для единообразия данных в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</a:t>
            </a:r>
            <a:r>
              <a:rPr lang="en-US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Используя метод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  удалось очисть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  и подтвердили это методам 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визуализации с помощью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интерактивных 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бокс-плотов. В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очищенном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осталось 922 строки и 13 столбцов. С помощью построенных корреляционных матриц, попарных графиков рассеяния точек, проанализировали зависимости между 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переменными, и убедились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они отсутствуют. </a:t>
            </a:r>
            <a:endParaRPr lang="ru-RU" sz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+mj-lt"/>
              <a:buAutoNum type="arabicPeriod"/>
            </a:pP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Факторный анализ проводили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применяя метод РСА для нахождения зависимости между переменными и понижения размерности данных. Следует отметить, что данные действия проводились с целью исследования работы данного метода и подтверждение ранее полученных результатов. Метод РСА не установил зависимости и не выделил Главные компоненты. Возможность понизить размерность данных отсутствует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+mj-lt"/>
              <a:buAutoNum type="arabicPeriod"/>
            </a:pP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оставили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машинного обучения в количестве 7 единиц и обучали наши алгоритмы на предварительно разделенных данных на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выборки, а также выделяли целевую переменную в каждом случае. Далее мы при помощи метрик, используемых в задачах регрессии (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,) оценивали обучение и сравнивали полученные результаты для определения лучшего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агоритма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2). Полученные данные позволяют сказать, что в целом, на задаче прогнозирования “Прочности при растяжении” 5 алгоритмов справились с решением задачи  показав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близкую к 1 и значения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близкие к 0. На задаче прогнозирования Модуль упругости, результаты были несколько скромнее. Только 3 алгоритма приблизились к значениям 0,8 в метрике (R2), алгоритм-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как и в предыдущем задании показал слабо отрицательный результат. </a:t>
            </a:r>
            <a:r>
              <a:rPr lang="en-US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KNeighbors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справился с прогнозированием Модуль упругости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был равен -75655,при этом в прогнозировании Прочности хорошо себя зарекомендовал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2=0,94. Все метрики подтверждаются визуально, построенными графиками тест-прогноз. Лучшими алгоритмами для данных задач по полученным результатам являются -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GradientBoostingRegressor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Forrest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Regressor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+mj-lt"/>
              <a:buAutoNum type="arabicPeriod"/>
            </a:pP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ровели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метода по улучшению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настройки алгоритмов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как по отдельности, так и совместно показав возможности работы данного метода. Результаты улучшения, для хорошо отработавших алгоритмов не сильно отличались от  результатов работы алгоритмов без настройки. Кардинально улучшилась работа алгоритма -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после применения тонкой настройки показавшего результаты по метрике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2=0,95, а без настройки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2=-0,00054, что доказывает эффективность данного метода оптимизации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+mj-lt"/>
              <a:buAutoNum type="arabicPeriod"/>
            </a:pP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Показали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Пайплайна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машинном обучении. 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нашем случае не совсем удалось раскрыть возможности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Пайплайн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Не использовались кодировщики и за пределы метода выносилась Нормализация, из-за получения неудовлетворительного результата.</a:t>
            </a:r>
          </a:p>
          <a:p>
            <a:pPr lvl="0" algn="just">
              <a:buFont typeface="+mj-lt"/>
              <a:buAutoNum type="arabicPeriod"/>
            </a:pP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Написана нейронная сеть 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прогнозирования Соотношения Матрица-наполнитель. Были написаны 12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различной конфигурации для сравнения результатов работы. Изменялись следующие параметры (кол-во слоев, кол-во нейронов, функции активации,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оптимайзеры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наличие слоев </a:t>
            </a:r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функции CALLBACK). Работа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оценивалась метрикой MSE, строились графики функции потерь на тестовых и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валидационных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выборках, визуализировались тестовые и прогнозные значения. Исходя из полученных результатов можно сказать о посредственной работе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Возможно дальнейшая работа по настройке параметров 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изменение архитектуры, понимание процессов, проходящих внутри нее позволит улучшить результаты. </a:t>
            </a:r>
          </a:p>
          <a:p>
            <a:pPr lvl="0" algn="just">
              <a:buFont typeface="+mj-lt"/>
              <a:buAutoNum type="arabicPeriod"/>
            </a:pP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вывода алгоритма машинного обучения в </a:t>
            </a:r>
            <a:r>
              <a:rPr lang="en-US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prodaction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написано приложение, которое работает на локальном сервере. Вывод приложения в Интернет не проводился. Работа приложения вызывает множество вопросов, предсказание выдается в некорректной форме (не соответствует порядок числа</a:t>
            </a:r>
            <a:r>
              <a:rPr lang="ru-RU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ru-RU" sz="1200" b="1" i="1" dirty="0"/>
              <a:t> </a:t>
            </a:r>
            <a:endParaRPr lang="ru-RU" sz="1200" dirty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51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1226</Words>
  <Application>Microsoft Office PowerPoint</Application>
  <PresentationFormat>Широкоэкранный</PresentationFormat>
  <Paragraphs>75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ЦЕЛИ И ЗАДАЧИ КВАЛИФИКАЦИОННОЙ РАБОТЫ </vt:lpstr>
      <vt:lpstr>ПЕРВИЧНЫЙ НАЛИЗ  ДАННЫХ </vt:lpstr>
      <vt:lpstr>Предобработка данных исключение выбросов</vt:lpstr>
      <vt:lpstr>ПРОГНОЗИРОВАНИЕ ПРИ ПОМОЩИ                     АЛГОРИТМОВ </vt:lpstr>
      <vt:lpstr>ПОДБОР ГИПЕРПАРАМЕТРОВ </vt:lpstr>
      <vt:lpstr>ПАЙПЛАН</vt:lpstr>
      <vt:lpstr>НЕЙРОННАЯ СЕТЬ </vt:lpstr>
      <vt:lpstr>ЗАКЛЮЧЕНИЕ И ВЫВОДЫ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 тему: «Изучение экспрессии генов антимикробных пептидов у ячменя Hordeum vulgare с контрастными типами устойчивости к возбудителю сетчатой пятнистости Pyrenophora teres».</dc:title>
  <dc:creator>Student</dc:creator>
  <cp:lastModifiedBy>Михаил Чамиашвили</cp:lastModifiedBy>
  <cp:revision>75</cp:revision>
  <dcterms:created xsi:type="dcterms:W3CDTF">2020-01-24T09:57:08Z</dcterms:created>
  <dcterms:modified xsi:type="dcterms:W3CDTF">2023-04-23T17:54:55Z</dcterms:modified>
</cp:coreProperties>
</file>